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bookmarkIdSeed="2">
  <p:sldMasterIdLst>
    <p:sldMasterId id="2147483648" r:id="rId1"/>
  </p:sldMasterIdLst>
  <p:handoutMasterIdLst>
    <p:handoutMasterId r:id="rId9"/>
  </p:handoutMasterIdLst>
  <p:sldIdLst>
    <p:sldId id="375" r:id="rId2"/>
    <p:sldId id="431" r:id="rId3"/>
    <p:sldId id="432" r:id="rId4"/>
    <p:sldId id="433" r:id="rId5"/>
    <p:sldId id="434" r:id="rId6"/>
    <p:sldId id="435" r:id="rId7"/>
    <p:sldId id="384"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B6C29D-B119-4858-8C4F-6A1951D2876B}" v="14" dt="2022-09-14T11:28:28.6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876" autoAdjust="0"/>
    <p:restoredTop sz="94993" autoAdjust="0"/>
  </p:normalViewPr>
  <p:slideViewPr>
    <p:cSldViewPr snapToGrid="0" snapToObjects="1">
      <p:cViewPr varScale="1">
        <p:scale>
          <a:sx n="112" d="100"/>
          <a:sy n="112" d="100"/>
        </p:scale>
        <p:origin x="348" y="9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handoutMaster" Target="handoutMasters/handout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אלכס גורבצ'וב" userId="8459a7c7-b354-45d8-a56f-77640536e27f" providerId="ADAL" clId="{62B6C29D-B119-4858-8C4F-6A1951D2876B}"/>
    <pc:docChg chg="undo redo custSel addSld delSld modSld">
      <pc:chgData name="אלכס גורבצ'וב" userId="8459a7c7-b354-45d8-a56f-77640536e27f" providerId="ADAL" clId="{62B6C29D-B119-4858-8C4F-6A1951D2876B}" dt="2022-09-14T12:12:28.563" v="577" actId="20577"/>
      <pc:docMkLst>
        <pc:docMk/>
      </pc:docMkLst>
      <pc:sldChg chg="addSp delSp modSp mod">
        <pc:chgData name="אלכס גורבצ'וב" userId="8459a7c7-b354-45d8-a56f-77640536e27f" providerId="ADAL" clId="{62B6C29D-B119-4858-8C4F-6A1951D2876B}" dt="2022-09-14T11:28:28.678" v="234"/>
        <pc:sldMkLst>
          <pc:docMk/>
          <pc:sldMk cId="2775985275" sldId="431"/>
        </pc:sldMkLst>
        <pc:spChg chg="add del">
          <ac:chgData name="אלכס גורבצ'וב" userId="8459a7c7-b354-45d8-a56f-77640536e27f" providerId="ADAL" clId="{62B6C29D-B119-4858-8C4F-6A1951D2876B}" dt="2022-09-14T11:05:41.952" v="4"/>
          <ac:spMkLst>
            <pc:docMk/>
            <pc:sldMk cId="2775985275" sldId="431"/>
            <ac:spMk id="2" creationId="{74CF16C3-6A7A-81FC-A7A4-167E43A12D0D}"/>
          </ac:spMkLst>
        </pc:spChg>
        <pc:spChg chg="add del">
          <ac:chgData name="אלכס גורבצ'וב" userId="8459a7c7-b354-45d8-a56f-77640536e27f" providerId="ADAL" clId="{62B6C29D-B119-4858-8C4F-6A1951D2876B}" dt="2022-09-14T11:05:41.952" v="4"/>
          <ac:spMkLst>
            <pc:docMk/>
            <pc:sldMk cId="2775985275" sldId="431"/>
            <ac:spMk id="4" creationId="{D80A59B7-7CA0-B6DF-1AA8-614D545FE4A5}"/>
          </ac:spMkLst>
        </pc:spChg>
        <pc:spChg chg="add del">
          <ac:chgData name="אלכס גורבצ'וב" userId="8459a7c7-b354-45d8-a56f-77640536e27f" providerId="ADAL" clId="{62B6C29D-B119-4858-8C4F-6A1951D2876B}" dt="2022-09-14T11:06:47.259" v="31"/>
          <ac:spMkLst>
            <pc:docMk/>
            <pc:sldMk cId="2775985275" sldId="431"/>
            <ac:spMk id="5" creationId="{B5AB0B40-D687-1C2E-2645-FB473049292F}"/>
          </ac:spMkLst>
        </pc:spChg>
        <pc:spChg chg="add del">
          <ac:chgData name="אלכס גורבצ'וב" userId="8459a7c7-b354-45d8-a56f-77640536e27f" providerId="ADAL" clId="{62B6C29D-B119-4858-8C4F-6A1951D2876B}" dt="2022-09-14T11:06:47.259" v="31"/>
          <ac:spMkLst>
            <pc:docMk/>
            <pc:sldMk cId="2775985275" sldId="431"/>
            <ac:spMk id="6" creationId="{59519FCE-21A8-E3C9-246E-2B8478A69233}"/>
          </ac:spMkLst>
        </pc:spChg>
        <pc:spChg chg="mod">
          <ac:chgData name="אלכס גורבצ'וב" userId="8459a7c7-b354-45d8-a56f-77640536e27f" providerId="ADAL" clId="{62B6C29D-B119-4858-8C4F-6A1951D2876B}" dt="2022-09-14T11:28:28.678" v="234"/>
          <ac:spMkLst>
            <pc:docMk/>
            <pc:sldMk cId="2775985275" sldId="431"/>
            <ac:spMk id="8" creationId="{9FCE859E-D793-F6BA-A4C0-211C7DF23431}"/>
          </ac:spMkLst>
        </pc:spChg>
        <pc:picChg chg="add mod">
          <ac:chgData name="אלכס גורבצ'וב" userId="8459a7c7-b354-45d8-a56f-77640536e27f" providerId="ADAL" clId="{62B6C29D-B119-4858-8C4F-6A1951D2876B}" dt="2022-09-14T11:10:19.138" v="43" actId="1076"/>
          <ac:picMkLst>
            <pc:docMk/>
            <pc:sldMk cId="2775985275" sldId="431"/>
            <ac:picMk id="9" creationId="{88C65357-0E4C-B954-A5AB-7FFAF6171645}"/>
          </ac:picMkLst>
        </pc:picChg>
        <pc:picChg chg="add del">
          <ac:chgData name="אלכס גורבצ'וב" userId="8459a7c7-b354-45d8-a56f-77640536e27f" providerId="ADAL" clId="{62B6C29D-B119-4858-8C4F-6A1951D2876B}" dt="2022-09-14T11:05:41.952" v="4"/>
          <ac:picMkLst>
            <pc:docMk/>
            <pc:sldMk cId="2775985275" sldId="431"/>
            <ac:picMk id="2049" creationId="{72FB2474-30F3-4914-234F-233ABFA49159}"/>
          </ac:picMkLst>
        </pc:picChg>
        <pc:picChg chg="add del">
          <ac:chgData name="אלכס גורבצ'וב" userId="8459a7c7-b354-45d8-a56f-77640536e27f" providerId="ADAL" clId="{62B6C29D-B119-4858-8C4F-6A1951D2876B}" dt="2022-09-14T11:06:47.259" v="31"/>
          <ac:picMkLst>
            <pc:docMk/>
            <pc:sldMk cId="2775985275" sldId="431"/>
            <ac:picMk id="2052" creationId="{5D1A335D-BB5E-8D5A-1A63-F948CE9A0A48}"/>
          </ac:picMkLst>
        </pc:picChg>
      </pc:sldChg>
      <pc:sldChg chg="modSp add mod">
        <pc:chgData name="אלכס גורבצ'וב" userId="8459a7c7-b354-45d8-a56f-77640536e27f" providerId="ADAL" clId="{62B6C29D-B119-4858-8C4F-6A1951D2876B}" dt="2022-09-14T12:12:28.563" v="577" actId="20577"/>
        <pc:sldMkLst>
          <pc:docMk/>
          <pc:sldMk cId="664088825" sldId="432"/>
        </pc:sldMkLst>
        <pc:spChg chg="mod">
          <ac:chgData name="אלכס גורבצ'וב" userId="8459a7c7-b354-45d8-a56f-77640536e27f" providerId="ADAL" clId="{62B6C29D-B119-4858-8C4F-6A1951D2876B}" dt="2022-09-14T12:12:28.563" v="577" actId="20577"/>
          <ac:spMkLst>
            <pc:docMk/>
            <pc:sldMk cId="664088825" sldId="432"/>
            <ac:spMk id="8" creationId="{9FCE859E-D793-F6BA-A4C0-211C7DF23431}"/>
          </ac:spMkLst>
        </pc:spChg>
      </pc:sldChg>
      <pc:sldChg chg="del">
        <pc:chgData name="אלכס גורבצ'וב" userId="8459a7c7-b354-45d8-a56f-77640536e27f" providerId="ADAL" clId="{62B6C29D-B119-4858-8C4F-6A1951D2876B}" dt="2022-09-14T11:05:33.507" v="2" actId="47"/>
        <pc:sldMkLst>
          <pc:docMk/>
          <pc:sldMk cId="683694537" sldId="432"/>
        </pc:sldMkLst>
      </pc:sldChg>
      <pc:sldChg chg="add del">
        <pc:chgData name="אלכס גורבצ'וב" userId="8459a7c7-b354-45d8-a56f-77640536e27f" providerId="ADAL" clId="{62B6C29D-B119-4858-8C4F-6A1951D2876B}" dt="2022-09-14T11:14:10.951" v="65" actId="47"/>
        <pc:sldMkLst>
          <pc:docMk/>
          <pc:sldMk cId="2188198961" sldId="432"/>
        </pc:sldMkLst>
      </pc:sldChg>
      <pc:sldChg chg="modSp add mod">
        <pc:chgData name="אלכס גורבצ'וב" userId="8459a7c7-b354-45d8-a56f-77640536e27f" providerId="ADAL" clId="{62B6C29D-B119-4858-8C4F-6A1951D2876B}" dt="2022-09-14T11:41:05.423" v="469" actId="15"/>
        <pc:sldMkLst>
          <pc:docMk/>
          <pc:sldMk cId="3066957199" sldId="433"/>
        </pc:sldMkLst>
        <pc:spChg chg="mod">
          <ac:chgData name="אלכס גורבצ'וב" userId="8459a7c7-b354-45d8-a56f-77640536e27f" providerId="ADAL" clId="{62B6C29D-B119-4858-8C4F-6A1951D2876B}" dt="2022-09-14T11:41:05.423" v="469" actId="15"/>
          <ac:spMkLst>
            <pc:docMk/>
            <pc:sldMk cId="3066957199" sldId="433"/>
            <ac:spMk id="8" creationId="{9FCE859E-D793-F6BA-A4C0-211C7DF23431}"/>
          </ac:spMkLst>
        </pc:spChg>
      </pc:sldChg>
      <pc:sldChg chg="modSp add mod">
        <pc:chgData name="אלכס גורבצ'וב" userId="8459a7c7-b354-45d8-a56f-77640536e27f" providerId="ADAL" clId="{62B6C29D-B119-4858-8C4F-6A1951D2876B}" dt="2022-09-14T11:45:40.612" v="499" actId="6549"/>
        <pc:sldMkLst>
          <pc:docMk/>
          <pc:sldMk cId="3776377513" sldId="434"/>
        </pc:sldMkLst>
        <pc:spChg chg="mod">
          <ac:chgData name="אלכס גורבצ'וב" userId="8459a7c7-b354-45d8-a56f-77640536e27f" providerId="ADAL" clId="{62B6C29D-B119-4858-8C4F-6A1951D2876B}" dt="2022-09-14T11:45:40.612" v="499" actId="6549"/>
          <ac:spMkLst>
            <pc:docMk/>
            <pc:sldMk cId="3776377513" sldId="434"/>
            <ac:spMk id="8" creationId="{9FCE859E-D793-F6BA-A4C0-211C7DF23431}"/>
          </ac:spMkLst>
        </pc:spChg>
      </pc:sldChg>
      <pc:sldChg chg="modSp add mod">
        <pc:chgData name="אלכס גורבצ'וב" userId="8459a7c7-b354-45d8-a56f-77640536e27f" providerId="ADAL" clId="{62B6C29D-B119-4858-8C4F-6A1951D2876B}" dt="2022-09-14T12:11:45.835" v="576" actId="20577"/>
        <pc:sldMkLst>
          <pc:docMk/>
          <pc:sldMk cId="1254591101" sldId="435"/>
        </pc:sldMkLst>
        <pc:spChg chg="mod">
          <ac:chgData name="אלכס גורבצ'וב" userId="8459a7c7-b354-45d8-a56f-77640536e27f" providerId="ADAL" clId="{62B6C29D-B119-4858-8C4F-6A1951D2876B}" dt="2022-09-14T12:11:45.835" v="576" actId="20577"/>
          <ac:spMkLst>
            <pc:docMk/>
            <pc:sldMk cId="1254591101" sldId="435"/>
            <ac:spMk id="8" creationId="{9FCE859E-D793-F6BA-A4C0-211C7DF2343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9/14/2022</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9/14/2022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9/14/2022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9/14/2022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9/14/2022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9/14/2022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9/14/2022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9/14/2022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9/14/2022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9/14/2022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9/14/2022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9/14/2022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9/14/2022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9/14/2022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9/14/2022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9/14/2022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9/14/2022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9/14/2022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9/14/2022</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hyperlink" Target="https://jpetstore.aspectran.com/catalog/" TargetMode="Externa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l="-6000" r="-6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שיעורי בית</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8" name="Text Placeholder 6">
            <a:extLst>
              <a:ext uri="{FF2B5EF4-FFF2-40B4-BE49-F238E27FC236}">
                <a16:creationId xmlns:a16="http://schemas.microsoft.com/office/drawing/2014/main" id="{9FCE859E-D793-F6BA-A4C0-211C7DF23431}"/>
              </a:ext>
            </a:extLst>
          </p:cNvPr>
          <p:cNvSpPr>
            <a:spLocks noGrp="1"/>
          </p:cNvSpPr>
          <p:nvPr>
            <p:ph type="body" sz="quarter" idx="14"/>
          </p:nvPr>
        </p:nvSpPr>
        <p:spPr>
          <a:xfrm>
            <a:off x="5973510" y="1889760"/>
            <a:ext cx="5788184" cy="4466589"/>
          </a:xfrm>
        </p:spPr>
        <p:txBody>
          <a:bodyPr>
            <a:normAutofit fontScale="92500" lnSpcReduction="10000"/>
          </a:body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שיעורי בית בנושא ניתוח מערכת</a:t>
            </a:r>
            <a:endParaRPr lang="ru-RU" sz="19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300" b="1" dirty="0">
                <a:latin typeface="Arial" panose="020B0604020202020204" pitchFamily="34" charset="0"/>
                <a:cs typeface="Arial" panose="020B0604020202020204" pitchFamily="34" charset="0"/>
              </a:rPr>
              <a:t>מטרת המיני-פרויקט:</a:t>
            </a:r>
            <a:br>
              <a:rPr lang="en-US" dirty="0">
                <a:latin typeface="Arial" panose="020B0604020202020204" pitchFamily="34" charset="0"/>
                <a:cs typeface="Arial" panose="020B0604020202020204" pitchFamily="34" charset="0"/>
              </a:rPr>
            </a:br>
            <a:r>
              <a:rPr lang="he-IL" sz="1200" dirty="0">
                <a:latin typeface="Arial" panose="020B0604020202020204" pitchFamily="34" charset="0"/>
                <a:cs typeface="Arial" panose="020B0604020202020204" pitchFamily="34" charset="0"/>
              </a:rPr>
              <a:t>לנתח ולמפות את המערכת (ניתוח, עיצוב ויישום) על פי המתודולוגיה הנלמדת.</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300" b="1" dirty="0">
                <a:latin typeface="Arial" panose="020B0604020202020204" pitchFamily="34" charset="0"/>
                <a:cs typeface="Arial" panose="020B0604020202020204" pitchFamily="34" charset="0"/>
              </a:rPr>
              <a:t>חומר עזר:</a:t>
            </a:r>
          </a:p>
          <a:p>
            <a:pPr algn="r" rtl="1">
              <a:lnSpc>
                <a:spcPct val="150000"/>
              </a:lnSpc>
            </a:pPr>
            <a:r>
              <a:rPr lang="he-IL" sz="1200" dirty="0">
                <a:latin typeface="Arial" panose="020B0604020202020204" pitchFamily="34" charset="0"/>
                <a:cs typeface="Arial" panose="020B0604020202020204" pitchFamily="34" charset="0"/>
              </a:rPr>
              <a:t>מיני-פרויקט מתמקד בבדיקת אתר "חנות חיות".</a:t>
            </a:r>
          </a:p>
          <a:p>
            <a:pPr algn="r" rtl="1">
              <a:lnSpc>
                <a:spcPct val="150000"/>
              </a:lnSpc>
            </a:pPr>
            <a:r>
              <a:rPr lang="he-IL" sz="1200" dirty="0">
                <a:latin typeface="Arial" panose="020B0604020202020204" pitchFamily="34" charset="0"/>
                <a:cs typeface="Arial" panose="020B0604020202020204" pitchFamily="34" charset="0"/>
              </a:rPr>
              <a:t>כתובת האתר היא:</a:t>
            </a:r>
            <a:endParaRPr lang="en-US" sz="1200" dirty="0">
              <a:latin typeface="Arial" panose="020B0604020202020204" pitchFamily="34" charset="0"/>
              <a:cs typeface="Arial" panose="020B0604020202020204" pitchFamily="34" charset="0"/>
            </a:endParaRPr>
          </a:p>
          <a:p>
            <a:pPr algn="r" rtl="1">
              <a:lnSpc>
                <a:spcPct val="150000"/>
              </a:lnSpc>
            </a:pPr>
            <a:r>
              <a:rPr lang="en-US" sz="1200" dirty="0">
                <a:latin typeface="Arial" panose="020B0604020202020204" pitchFamily="34" charset="0"/>
                <a:cs typeface="Arial" panose="020B0604020202020204" pitchFamily="34" charset="0"/>
                <a:hlinkClick r:id="rId5"/>
              </a:rPr>
              <a:t>https://jpetstore.aspectran.com/catalog/</a:t>
            </a:r>
            <a:endParaRPr lang="he-IL" sz="1200" dirty="0">
              <a:latin typeface="Arial" panose="020B0604020202020204" pitchFamily="34" charset="0"/>
              <a:cs typeface="Arial" panose="020B0604020202020204" pitchFamily="34" charset="0"/>
            </a:endParaRP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300" b="1" dirty="0">
                <a:latin typeface="Arial" panose="020B0604020202020204" pitchFamily="34" charset="0"/>
                <a:cs typeface="Arial" panose="020B0604020202020204" pitchFamily="34" charset="0"/>
              </a:rPr>
              <a:t>פרטי התחברות של המנהל:</a:t>
            </a:r>
          </a:p>
          <a:p>
            <a:pPr algn="r" rtl="1">
              <a:lnSpc>
                <a:spcPct val="150000"/>
              </a:lnSpc>
            </a:pPr>
            <a:r>
              <a:rPr lang="he-IL" sz="1200" dirty="0">
                <a:latin typeface="Arial" panose="020B0604020202020204" pitchFamily="34" charset="0"/>
                <a:cs typeface="Arial" panose="020B0604020202020204" pitchFamily="34" charset="0"/>
              </a:rPr>
              <a:t>שם משתמש: </a:t>
            </a:r>
            <a:r>
              <a:rPr lang="en-US" sz="1200" dirty="0">
                <a:latin typeface="Arial" panose="020B0604020202020204" pitchFamily="34" charset="0"/>
                <a:cs typeface="Arial" panose="020B0604020202020204" pitchFamily="34" charset="0"/>
              </a:rPr>
              <a:t>j2ee</a:t>
            </a: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סיסמא:</a:t>
            </a:r>
            <a:r>
              <a:rPr lang="en-US" sz="1200" dirty="0">
                <a:latin typeface="Arial" panose="020B0604020202020204" pitchFamily="34" charset="0"/>
                <a:cs typeface="Arial" panose="020B0604020202020204" pitchFamily="34" charset="0"/>
              </a:rPr>
              <a:t> j2ee</a:t>
            </a:r>
            <a:endParaRPr lang="he-IL" sz="12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88C65357-0E4C-B954-A5AB-7FFAF6171645}"/>
              </a:ext>
            </a:extLst>
          </p:cNvPr>
          <p:cNvPicPr>
            <a:picLocks noChangeAspect="1"/>
          </p:cNvPicPr>
          <p:nvPr/>
        </p:nvPicPr>
        <p:blipFill>
          <a:blip r:embed="rId6"/>
          <a:stretch>
            <a:fillRect/>
          </a:stretch>
        </p:blipFill>
        <p:spPr>
          <a:xfrm>
            <a:off x="516926" y="2422841"/>
            <a:ext cx="5029200" cy="3400425"/>
          </a:xfrm>
          <a:prstGeom prst="rect">
            <a:avLst/>
          </a:prstGeom>
        </p:spPr>
      </p:pic>
    </p:spTree>
    <p:extLst>
      <p:ext uri="{BB962C8B-B14F-4D97-AF65-F5344CB8AC3E}">
        <p14:creationId xmlns:p14="http://schemas.microsoft.com/office/powerpoint/2010/main" val="2775985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l="-6000" r="-6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שיעורי בית</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8" name="Text Placeholder 6">
            <a:extLst>
              <a:ext uri="{FF2B5EF4-FFF2-40B4-BE49-F238E27FC236}">
                <a16:creationId xmlns:a16="http://schemas.microsoft.com/office/drawing/2014/main" id="{9FCE859E-D793-F6BA-A4C0-211C7DF23431}"/>
              </a:ext>
            </a:extLst>
          </p:cNvPr>
          <p:cNvSpPr>
            <a:spLocks noGrp="1"/>
          </p:cNvSpPr>
          <p:nvPr>
            <p:ph type="body" sz="quarter" idx="14"/>
          </p:nvPr>
        </p:nvSpPr>
        <p:spPr>
          <a:xfrm>
            <a:off x="5973510" y="1889760"/>
            <a:ext cx="5788184" cy="4466589"/>
          </a:xfrm>
        </p:spPr>
        <p:txBody>
          <a:bodyPr>
            <a:normAutofit fontScale="77500" lnSpcReduction="20000"/>
          </a:bodyPr>
          <a:lstStyle/>
          <a:p>
            <a:pPr algn="r" rtl="1">
              <a:lnSpc>
                <a:spcPct val="150000"/>
              </a:lnSpc>
            </a:pPr>
            <a:r>
              <a:rPr lang="he-IL" sz="2300" b="1" dirty="0">
                <a:solidFill>
                  <a:srgbClr val="92D050"/>
                </a:solidFill>
                <a:latin typeface="Arial" panose="020B0604020202020204" pitchFamily="34" charset="0"/>
                <a:cs typeface="Arial" panose="020B0604020202020204" pitchFamily="34" charset="0"/>
              </a:rPr>
              <a:t>שיעורי בית בנושא ניתוח מערכת</a:t>
            </a:r>
            <a:endParaRPr lang="ru-RU" sz="23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b="1" dirty="0">
                <a:latin typeface="Arial" panose="020B0604020202020204" pitchFamily="34" charset="0"/>
                <a:cs typeface="Arial" panose="020B0604020202020204" pitchFamily="34" charset="0"/>
              </a:rPr>
              <a:t>הנחיות כלליות לביצוע מיני-פרויקט:</a:t>
            </a:r>
          </a:p>
          <a:p>
            <a:pPr algn="r" rtl="1">
              <a:lnSpc>
                <a:spcPct val="150000"/>
              </a:lnSpc>
            </a:pPr>
            <a:r>
              <a:rPr lang="he-IL" dirty="0">
                <a:latin typeface="Arial" panose="020B0604020202020204" pitchFamily="34" charset="0"/>
                <a:cs typeface="Arial" panose="020B0604020202020204" pitchFamily="34" charset="0"/>
              </a:rPr>
              <a:t>בעת העבודה על מיני-פרויקט יש להיעזר ב:</a:t>
            </a:r>
          </a:p>
          <a:p>
            <a:pPr marL="742950" lvl="1"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מפרט דרישות חנות חיות</a:t>
            </a:r>
            <a:r>
              <a:rPr lang="en-US" dirty="0">
                <a:latin typeface="Arial" panose="020B0604020202020204" pitchFamily="34" charset="0"/>
                <a:cs typeface="Arial" panose="020B0604020202020204" pitchFamily="34" charset="0"/>
              </a:rPr>
              <a:t>L16 - </a:t>
            </a:r>
            <a:endParaRPr lang="he-IL" dirty="0">
              <a:latin typeface="Arial" panose="020B0604020202020204" pitchFamily="34" charset="0"/>
              <a:cs typeface="Arial" panose="020B0604020202020204" pitchFamily="34" charset="0"/>
            </a:endParaRPr>
          </a:p>
          <a:p>
            <a:pPr marL="742950" lvl="1" indent="-285750" algn="r" rtl="1">
              <a:lnSpc>
                <a:spcPct val="150000"/>
              </a:lnSpc>
              <a:buFont typeface="Wingdings" panose="05000000000000000000" pitchFamily="2" charset="2"/>
              <a:buChar char="v"/>
            </a:pPr>
            <a:r>
              <a:rPr lang="en-US" dirty="0">
                <a:latin typeface="Arial" panose="020B0604020202020204" pitchFamily="34" charset="0"/>
                <a:cs typeface="Arial" panose="020B0604020202020204" pitchFamily="34" charset="0"/>
              </a:rPr>
              <a:t>L18 - STP</a:t>
            </a:r>
            <a:endParaRPr lang="he-IL" dirty="0">
              <a:latin typeface="Arial" panose="020B0604020202020204" pitchFamily="34" charset="0"/>
              <a:cs typeface="Arial" panose="020B0604020202020204" pitchFamily="34" charset="0"/>
            </a:endParaRPr>
          </a:p>
          <a:p>
            <a:pPr marL="742950" lvl="1"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אתר ה-</a:t>
            </a:r>
            <a:r>
              <a:rPr lang="en-US" dirty="0">
                <a:latin typeface="Arial" panose="020B0604020202020204" pitchFamily="34" charset="0"/>
                <a:cs typeface="Arial" panose="020B0604020202020204" pitchFamily="34" charset="0"/>
              </a:rPr>
              <a:t>Web</a:t>
            </a:r>
            <a:endParaRPr lang="he-IL" dirty="0">
              <a:latin typeface="Arial" panose="020B0604020202020204" pitchFamily="34" charset="0"/>
              <a:cs typeface="Arial" panose="020B0604020202020204" pitchFamily="34" charset="0"/>
            </a:endParaRPr>
          </a:p>
          <a:p>
            <a:pPr marL="742950" lvl="1"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תרגול ניתוח הבדיקות וטבלת דרישות </a:t>
            </a:r>
            <a:r>
              <a:rPr lang="en-US" dirty="0">
                <a:latin typeface="Arial" panose="020B0604020202020204" pitchFamily="34" charset="0"/>
                <a:cs typeface="Arial" panose="020B0604020202020204" pitchFamily="34" charset="0"/>
              </a:rPr>
              <a:t>L16 - </a:t>
            </a:r>
            <a:endParaRPr lang="he-IL" dirty="0">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המיני-פרויקט מתייחס </a:t>
            </a:r>
            <a:r>
              <a:rPr lang="he-IL">
                <a:latin typeface="Arial" panose="020B0604020202020204" pitchFamily="34" charset="0"/>
                <a:cs typeface="Arial" panose="020B0604020202020204" pitchFamily="34" charset="0"/>
              </a:rPr>
              <a:t>לבדיקות </a:t>
            </a:r>
            <a:r>
              <a:rPr lang="he-IL" b="1">
                <a:latin typeface="Arial" panose="020B0604020202020204" pitchFamily="34" charset="0"/>
                <a:cs typeface="Arial" panose="020B0604020202020204" pitchFamily="34" charset="0"/>
              </a:rPr>
              <a:t>פונקציונליות</a:t>
            </a:r>
            <a:endParaRPr lang="he-IL" b="1" dirty="0">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המיני-פרויקט ניתן לביצוע בקבוצות של עד 4 תלמידים</a:t>
            </a:r>
          </a:p>
          <a:p>
            <a:pPr algn="r" rtl="1">
              <a:lnSpc>
                <a:spcPct val="150000"/>
              </a:lnSpc>
            </a:pPr>
            <a:r>
              <a:rPr lang="he-IL" dirty="0">
                <a:latin typeface="Arial" panose="020B0604020202020204" pitchFamily="34" charset="0"/>
                <a:cs typeface="Arial" panose="020B0604020202020204" pitchFamily="34" charset="0"/>
              </a:rPr>
              <a:t>תוצרי המיני-פרויקט:</a:t>
            </a:r>
          </a:p>
          <a:p>
            <a:pPr marL="742950" lvl="1"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מסמך </a:t>
            </a:r>
            <a:r>
              <a:rPr lang="en-US" dirty="0">
                <a:latin typeface="Arial" panose="020B0604020202020204" pitchFamily="34" charset="0"/>
                <a:cs typeface="Arial" panose="020B0604020202020204" pitchFamily="34" charset="0"/>
              </a:rPr>
              <a:t>STP</a:t>
            </a:r>
            <a:r>
              <a:rPr lang="he-IL" dirty="0">
                <a:latin typeface="Arial" panose="020B0604020202020204" pitchFamily="34" charset="0"/>
                <a:cs typeface="Arial" panose="020B0604020202020204" pitchFamily="34" charset="0"/>
              </a:rPr>
              <a:t> מקוצר</a:t>
            </a:r>
            <a:endParaRPr lang="en-US" dirty="0">
              <a:latin typeface="Arial" panose="020B0604020202020204" pitchFamily="34" charset="0"/>
              <a:cs typeface="Arial" panose="020B0604020202020204" pitchFamily="34" charset="0"/>
            </a:endParaRPr>
          </a:p>
          <a:p>
            <a:pPr marL="742950" lvl="1"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טבלת כיסוי דרישות הכוללת: טבלת דרישות (יש לכסות לפחות 3 דרישות אב), תסריטי בדיקה מורחבים (יש לכסות לפחות 12 תסריטים)</a:t>
            </a:r>
          </a:p>
        </p:txBody>
      </p:sp>
      <p:pic>
        <p:nvPicPr>
          <p:cNvPr id="9" name="Picture 8">
            <a:extLst>
              <a:ext uri="{FF2B5EF4-FFF2-40B4-BE49-F238E27FC236}">
                <a16:creationId xmlns:a16="http://schemas.microsoft.com/office/drawing/2014/main" id="{88C65357-0E4C-B954-A5AB-7FFAF6171645}"/>
              </a:ext>
            </a:extLst>
          </p:cNvPr>
          <p:cNvPicPr>
            <a:picLocks noChangeAspect="1"/>
          </p:cNvPicPr>
          <p:nvPr/>
        </p:nvPicPr>
        <p:blipFill>
          <a:blip r:embed="rId5"/>
          <a:stretch>
            <a:fillRect/>
          </a:stretch>
        </p:blipFill>
        <p:spPr>
          <a:xfrm>
            <a:off x="516926" y="2422841"/>
            <a:ext cx="5029200" cy="3400425"/>
          </a:xfrm>
          <a:prstGeom prst="rect">
            <a:avLst/>
          </a:prstGeom>
        </p:spPr>
      </p:pic>
    </p:spTree>
    <p:extLst>
      <p:ext uri="{BB962C8B-B14F-4D97-AF65-F5344CB8AC3E}">
        <p14:creationId xmlns:p14="http://schemas.microsoft.com/office/powerpoint/2010/main" val="664088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l="-6000" r="-6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שיעורי בית</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8" name="Text Placeholder 6">
            <a:extLst>
              <a:ext uri="{FF2B5EF4-FFF2-40B4-BE49-F238E27FC236}">
                <a16:creationId xmlns:a16="http://schemas.microsoft.com/office/drawing/2014/main" id="{9FCE859E-D793-F6BA-A4C0-211C7DF23431}"/>
              </a:ext>
            </a:extLst>
          </p:cNvPr>
          <p:cNvSpPr>
            <a:spLocks noGrp="1"/>
          </p:cNvSpPr>
          <p:nvPr>
            <p:ph type="body" sz="quarter" idx="14"/>
          </p:nvPr>
        </p:nvSpPr>
        <p:spPr>
          <a:xfrm>
            <a:off x="5973510" y="1889760"/>
            <a:ext cx="5788184" cy="4466589"/>
          </a:xfrm>
        </p:spPr>
        <p:txBody>
          <a:bodyPr>
            <a:normAutofit/>
          </a:body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שיעורי בית בנושא ניתוח מערכת</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חלק א - יצירת מסמך </a:t>
            </a:r>
            <a:r>
              <a:rPr lang="en-US" sz="1200" b="1" dirty="0">
                <a:latin typeface="Arial" panose="020B0604020202020204" pitchFamily="34" charset="0"/>
                <a:cs typeface="Arial" panose="020B0604020202020204" pitchFamily="34" charset="0"/>
              </a:rPr>
              <a:t>STP</a:t>
            </a:r>
            <a:r>
              <a:rPr lang="he-IL" sz="1200" b="1" dirty="0">
                <a:latin typeface="Arial" panose="020B0604020202020204" pitchFamily="34" charset="0"/>
                <a:cs typeface="Arial" panose="020B0604020202020204" pitchFamily="34" charset="0"/>
              </a:rPr>
              <a:t> (מקוצר):</a:t>
            </a:r>
          </a:p>
          <a:p>
            <a:pPr marL="285750" indent="-2857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עליכם ליצור מסמך תכנון לביצוע הבדיקות על בסיס אחד הפורמטים שנלמדו מעל מסמך </a:t>
            </a:r>
            <a:r>
              <a:rPr lang="en-US" sz="1200" dirty="0">
                <a:latin typeface="Arial" panose="020B0604020202020204" pitchFamily="34" charset="0"/>
                <a:cs typeface="Arial" panose="020B0604020202020204" pitchFamily="34" charset="0"/>
              </a:rPr>
              <a:t>WORD</a:t>
            </a:r>
            <a:r>
              <a:rPr lang="he-IL" sz="1200" dirty="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המסמך יכסה תכנון מלא של מיני-פרויקט הבדיקות, </a:t>
            </a:r>
            <a:r>
              <a:rPr lang="he-IL" sz="1200" b="1" dirty="0">
                <a:latin typeface="Arial" panose="020B0604020202020204" pitchFamily="34" charset="0"/>
                <a:cs typeface="Arial" panose="020B0604020202020204" pitchFamily="34" charset="0"/>
              </a:rPr>
              <a:t>למעט עץ דרישות הבדיקה</a:t>
            </a:r>
            <a:r>
              <a:rPr lang="he-IL" sz="1200" dirty="0">
                <a:latin typeface="Arial" panose="020B0604020202020204" pitchFamily="34" charset="0"/>
                <a:cs typeface="Arial" panose="020B0604020202020204" pitchFamily="34" charset="0"/>
              </a:rPr>
              <a:t>, ובכלל זה:</a:t>
            </a:r>
          </a:p>
          <a:p>
            <a:pPr marL="742950" lvl="1" indent="-2857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כותרות מתאימות</a:t>
            </a:r>
          </a:p>
          <a:p>
            <a:pPr marL="742950" lvl="1" indent="-2857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מבוא</a:t>
            </a:r>
          </a:p>
          <a:p>
            <a:pPr marL="742950" lvl="1" indent="-2857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תכנון סביבות</a:t>
            </a:r>
          </a:p>
          <a:p>
            <a:pPr marL="742950" lvl="1" indent="-2857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תכנון לוחות זמנים</a:t>
            </a:r>
          </a:p>
          <a:p>
            <a:pPr marL="742950" lvl="1" indent="-2857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הגדרת אסטרטגיית הבדיקות</a:t>
            </a:r>
          </a:p>
        </p:txBody>
      </p:sp>
      <p:pic>
        <p:nvPicPr>
          <p:cNvPr id="9" name="Picture 8">
            <a:extLst>
              <a:ext uri="{FF2B5EF4-FFF2-40B4-BE49-F238E27FC236}">
                <a16:creationId xmlns:a16="http://schemas.microsoft.com/office/drawing/2014/main" id="{88C65357-0E4C-B954-A5AB-7FFAF6171645}"/>
              </a:ext>
            </a:extLst>
          </p:cNvPr>
          <p:cNvPicPr>
            <a:picLocks noChangeAspect="1"/>
          </p:cNvPicPr>
          <p:nvPr/>
        </p:nvPicPr>
        <p:blipFill>
          <a:blip r:embed="rId5"/>
          <a:stretch>
            <a:fillRect/>
          </a:stretch>
        </p:blipFill>
        <p:spPr>
          <a:xfrm>
            <a:off x="516926" y="2422841"/>
            <a:ext cx="5029200" cy="3400425"/>
          </a:xfrm>
          <a:prstGeom prst="rect">
            <a:avLst/>
          </a:prstGeom>
        </p:spPr>
      </p:pic>
    </p:spTree>
    <p:extLst>
      <p:ext uri="{BB962C8B-B14F-4D97-AF65-F5344CB8AC3E}">
        <p14:creationId xmlns:p14="http://schemas.microsoft.com/office/powerpoint/2010/main" val="3066957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l="-6000" r="-6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שיעורי בית</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8" name="Text Placeholder 6">
            <a:extLst>
              <a:ext uri="{FF2B5EF4-FFF2-40B4-BE49-F238E27FC236}">
                <a16:creationId xmlns:a16="http://schemas.microsoft.com/office/drawing/2014/main" id="{9FCE859E-D793-F6BA-A4C0-211C7DF23431}"/>
              </a:ext>
            </a:extLst>
          </p:cNvPr>
          <p:cNvSpPr>
            <a:spLocks noGrp="1"/>
          </p:cNvSpPr>
          <p:nvPr>
            <p:ph type="body" sz="quarter" idx="14"/>
          </p:nvPr>
        </p:nvSpPr>
        <p:spPr>
          <a:xfrm>
            <a:off x="5973510" y="1889760"/>
            <a:ext cx="5788184" cy="4466589"/>
          </a:xfrm>
        </p:spPr>
        <p:txBody>
          <a:bodyPr>
            <a:normAutofit/>
          </a:body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שיעורי בית בנושא ניתוח מערכת</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חלק ב' – יצירת טבלת דרישות (הטבלה כוללת דרישות, תנאי בדיקה ותסריטים מפורטים):</a:t>
            </a:r>
          </a:p>
          <a:p>
            <a:pPr marL="285750" indent="-2857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עליכם לנתח ולתעד דרישות מתוך בסיס המידע שקיבלתם</a:t>
            </a:r>
          </a:p>
          <a:p>
            <a:pPr marL="285750" indent="-2857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לכל דרישה הוסיפו הסבר והרחיבו את תנאי בדיקה. יש לתעד דרישות מסוגים שונים (פונק', עסקי וכו'), להן תתכננו בדיקות שאותם תריצו בהמשך. כמות הבדיקות תקבע על ידכם בהתאם לכיסוי הנדרש לדעתכם וללוחות הזמנים הקיימים</a:t>
            </a:r>
          </a:p>
          <a:p>
            <a:pPr marL="285750" indent="-2857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הקפידו לתת לכל דרישה דירוג לפי חשיבותה (תיעדוף)</a:t>
            </a:r>
            <a:endParaRPr lang="en-US" sz="12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88C65357-0E4C-B954-A5AB-7FFAF6171645}"/>
              </a:ext>
            </a:extLst>
          </p:cNvPr>
          <p:cNvPicPr>
            <a:picLocks noChangeAspect="1"/>
          </p:cNvPicPr>
          <p:nvPr/>
        </p:nvPicPr>
        <p:blipFill>
          <a:blip r:embed="rId5"/>
          <a:stretch>
            <a:fillRect/>
          </a:stretch>
        </p:blipFill>
        <p:spPr>
          <a:xfrm>
            <a:off x="516926" y="2422841"/>
            <a:ext cx="5029200" cy="3400425"/>
          </a:xfrm>
          <a:prstGeom prst="rect">
            <a:avLst/>
          </a:prstGeom>
        </p:spPr>
      </p:pic>
    </p:spTree>
    <p:extLst>
      <p:ext uri="{BB962C8B-B14F-4D97-AF65-F5344CB8AC3E}">
        <p14:creationId xmlns:p14="http://schemas.microsoft.com/office/powerpoint/2010/main" val="3776377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l="-6000" r="-6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שיעורי בית</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8" name="Text Placeholder 6">
            <a:extLst>
              <a:ext uri="{FF2B5EF4-FFF2-40B4-BE49-F238E27FC236}">
                <a16:creationId xmlns:a16="http://schemas.microsoft.com/office/drawing/2014/main" id="{9FCE859E-D793-F6BA-A4C0-211C7DF23431}"/>
              </a:ext>
            </a:extLst>
          </p:cNvPr>
          <p:cNvSpPr>
            <a:spLocks noGrp="1"/>
          </p:cNvSpPr>
          <p:nvPr>
            <p:ph type="body" sz="quarter" idx="14"/>
          </p:nvPr>
        </p:nvSpPr>
        <p:spPr>
          <a:xfrm>
            <a:off x="5973510" y="1889760"/>
            <a:ext cx="5788184" cy="4466589"/>
          </a:xfrm>
        </p:spPr>
        <p:txBody>
          <a:bodyPr>
            <a:normAutofit/>
          </a:body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שיעורי בית בנושא ניתוח מערכת</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הנחיות ודגשים: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הקפידו על שמות קריאים לכל הרכיבים אותם יצרתם</a:t>
            </a:r>
            <a:r>
              <a:rPr lang="ru-RU" sz="1200" dirty="0">
                <a:latin typeface="Arial" panose="020B0604020202020204" pitchFamily="34" charset="0"/>
                <a:cs typeface="Arial" panose="020B0604020202020204" pitchFamily="34" charset="0"/>
              </a:rPr>
              <a:t> </a:t>
            </a:r>
            <a:endParaRPr lang="he-IL" sz="1200" dirty="0">
              <a:latin typeface="Arial" panose="020B0604020202020204" pitchFamily="34" charset="0"/>
              <a:cs typeface="Arial" panose="020B0604020202020204" pitchFamily="34" charset="0"/>
            </a:endParaRP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הקפידו על כתיבה מסודרת ועקבית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יש לתכנן את הבדיקות בהתאם לגישת עיצוב הבדיקות עליה החלטתם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יש להעלות 2 קבצים ל-</a:t>
            </a:r>
            <a:r>
              <a:rPr lang="en-US" sz="1200" dirty="0">
                <a:latin typeface="Arial" panose="020B0604020202020204" pitchFamily="34" charset="0"/>
                <a:cs typeface="Arial" panose="020B0604020202020204" pitchFamily="34" charset="0"/>
              </a:rPr>
              <a:t>repository</a:t>
            </a:r>
            <a:r>
              <a:rPr lang="he-IL" sz="1200" dirty="0">
                <a:latin typeface="Arial" panose="020B0604020202020204" pitchFamily="34" charset="0"/>
                <a:cs typeface="Arial" panose="020B0604020202020204" pitchFamily="34" charset="0"/>
              </a:rPr>
              <a:t>: מסמך </a:t>
            </a:r>
            <a:r>
              <a:rPr lang="en-US" sz="1200" dirty="0">
                <a:latin typeface="Arial" panose="020B0604020202020204" pitchFamily="34" charset="0"/>
                <a:cs typeface="Arial" panose="020B0604020202020204" pitchFamily="34" charset="0"/>
              </a:rPr>
              <a:t>WORD</a:t>
            </a:r>
            <a:r>
              <a:rPr lang="he-IL" sz="1200" dirty="0">
                <a:latin typeface="Arial" panose="020B0604020202020204" pitchFamily="34" charset="0"/>
                <a:cs typeface="Arial" panose="020B0604020202020204" pitchFamily="34" charset="0"/>
              </a:rPr>
              <a:t> ו-</a:t>
            </a:r>
            <a:r>
              <a:rPr lang="en-US" sz="1200" dirty="0">
                <a:latin typeface="Arial" panose="020B0604020202020204" pitchFamily="34" charset="0"/>
                <a:cs typeface="Arial" panose="020B0604020202020204" pitchFamily="34" charset="0"/>
              </a:rPr>
              <a:t>EXCEL</a:t>
            </a:r>
            <a:endParaRPr lang="he-IL" sz="12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88C65357-0E4C-B954-A5AB-7FFAF6171645}"/>
              </a:ext>
            </a:extLst>
          </p:cNvPr>
          <p:cNvPicPr>
            <a:picLocks noChangeAspect="1"/>
          </p:cNvPicPr>
          <p:nvPr/>
        </p:nvPicPr>
        <p:blipFill>
          <a:blip r:embed="rId5"/>
          <a:stretch>
            <a:fillRect/>
          </a:stretch>
        </p:blipFill>
        <p:spPr>
          <a:xfrm>
            <a:off x="516926" y="2422841"/>
            <a:ext cx="5029200" cy="3400425"/>
          </a:xfrm>
          <a:prstGeom prst="rect">
            <a:avLst/>
          </a:prstGeom>
        </p:spPr>
      </p:pic>
    </p:spTree>
    <p:extLst>
      <p:ext uri="{BB962C8B-B14F-4D97-AF65-F5344CB8AC3E}">
        <p14:creationId xmlns:p14="http://schemas.microsoft.com/office/powerpoint/2010/main" val="1254591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533608" y="2766218"/>
            <a:ext cx="5124782" cy="1325563"/>
          </a:xfrm>
        </p:spPr>
        <p:txBody>
          <a:bodyPr>
            <a:noAutofit/>
          </a:bodyPr>
          <a:lstStyle/>
          <a:p>
            <a:pPr algn="r" rtl="1"/>
            <a:r>
              <a:rPr lang="he-IL" sz="12500" dirty="0">
                <a:solidFill>
                  <a:schemeClr val="bg1"/>
                </a:solidFill>
              </a:rPr>
              <a:t>בהצלחה!</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6650</TotalTime>
  <Words>336</Words>
  <Application>Microsoft Office PowerPoint</Application>
  <PresentationFormat>Widescreen</PresentationFormat>
  <Paragraphs>51</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Calibri</vt:lpstr>
      <vt:lpstr>Calibri Light</vt:lpstr>
      <vt:lpstr>Sagona ExtraLight</vt:lpstr>
      <vt:lpstr>Speak Pro</vt:lpstr>
      <vt:lpstr>Wingdings</vt:lpstr>
      <vt:lpstr>Office Theme</vt:lpstr>
      <vt:lpstr>QA בודק תוכנה</vt:lpstr>
      <vt:lpstr>שיעורי בית</vt:lpstr>
      <vt:lpstr>שיעורי בית</vt:lpstr>
      <vt:lpstr>שיעורי בית</vt:lpstr>
      <vt:lpstr>שיעורי בית</vt:lpstr>
      <vt:lpstr>שיעורי בית</vt:lpstr>
      <vt:lpstr>בהצלחה!</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18</cp:revision>
  <dcterms:created xsi:type="dcterms:W3CDTF">2022-03-07T11:44:47Z</dcterms:created>
  <dcterms:modified xsi:type="dcterms:W3CDTF">2022-09-14T12:12:30Z</dcterms:modified>
</cp:coreProperties>
</file>